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4C64-7395-4E15-B3E7-8461EF19C1F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F00-E5C0-49DD-A9C1-EB3B241C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9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4C64-7395-4E15-B3E7-8461EF19C1F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F00-E5C0-49DD-A9C1-EB3B241C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5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4C64-7395-4E15-B3E7-8461EF19C1F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F00-E5C0-49DD-A9C1-EB3B241C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4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4C64-7395-4E15-B3E7-8461EF19C1F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F00-E5C0-49DD-A9C1-EB3B241C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2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4C64-7395-4E15-B3E7-8461EF19C1F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F00-E5C0-49DD-A9C1-EB3B241C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3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4C64-7395-4E15-B3E7-8461EF19C1F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F00-E5C0-49DD-A9C1-EB3B241C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0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4C64-7395-4E15-B3E7-8461EF19C1F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F00-E5C0-49DD-A9C1-EB3B241C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6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4C64-7395-4E15-B3E7-8461EF19C1F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F00-E5C0-49DD-A9C1-EB3B241C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7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4C64-7395-4E15-B3E7-8461EF19C1F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F00-E5C0-49DD-A9C1-EB3B241C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2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4C64-7395-4E15-B3E7-8461EF19C1F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F00-E5C0-49DD-A9C1-EB3B241C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3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4C64-7395-4E15-B3E7-8461EF19C1F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42F00-E5C0-49DD-A9C1-EB3B241C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4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E4C64-7395-4E15-B3E7-8461EF19C1F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42F00-E5C0-49DD-A9C1-EB3B241C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0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9196" y="115907"/>
            <a:ext cx="1854023" cy="956201"/>
          </a:xfrm>
          <a:prstGeom prst="ellips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i="1" dirty="0" smtClean="0"/>
              <a:t>What are the effects of the CBGO on the argumentative writing of students with HID? </a:t>
            </a:r>
            <a:endParaRPr lang="en-US" sz="1050" i="1" dirty="0"/>
          </a:p>
        </p:txBody>
      </p:sp>
      <p:sp>
        <p:nvSpPr>
          <p:cNvPr id="7" name="Oval 6"/>
          <p:cNvSpPr/>
          <p:nvPr/>
        </p:nvSpPr>
        <p:spPr>
          <a:xfrm>
            <a:off x="3100590" y="115905"/>
            <a:ext cx="1754745" cy="901529"/>
          </a:xfrm>
          <a:prstGeom prst="ellips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i="1" dirty="0" smtClean="0"/>
              <a:t>Does the CBGO increase the self-regulation in writing of students with HID?</a:t>
            </a:r>
            <a:endParaRPr lang="en-US" sz="1050" i="1" dirty="0"/>
          </a:p>
        </p:txBody>
      </p:sp>
      <p:sp>
        <p:nvSpPr>
          <p:cNvPr id="8" name="Oval 7"/>
          <p:cNvSpPr/>
          <p:nvPr/>
        </p:nvSpPr>
        <p:spPr>
          <a:xfrm>
            <a:off x="5999944" y="115906"/>
            <a:ext cx="1753138" cy="956202"/>
          </a:xfrm>
          <a:prstGeom prst="ellips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i="1" dirty="0" smtClean="0"/>
              <a:t>Does structured writing improve the content comprehension of students with HID?</a:t>
            </a:r>
            <a:endParaRPr lang="en-US" sz="1050" i="1" dirty="0"/>
          </a:p>
        </p:txBody>
      </p:sp>
      <p:sp>
        <p:nvSpPr>
          <p:cNvPr id="9" name="Rectangle 8"/>
          <p:cNvSpPr/>
          <p:nvPr/>
        </p:nvSpPr>
        <p:spPr>
          <a:xfrm>
            <a:off x="2794313" y="1427931"/>
            <a:ext cx="1246296" cy="5891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Argumentative Writing Pre-Test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96172" y="1415879"/>
            <a:ext cx="1325455" cy="6213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Self Regulation Pre-Interview 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72979" y="1427931"/>
            <a:ext cx="1253543" cy="6213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Content Pre- Test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906813" y="115905"/>
            <a:ext cx="1911441" cy="901529"/>
          </a:xfrm>
          <a:prstGeom prst="ellips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i="1" dirty="0" smtClean="0"/>
              <a:t>Does use of the CBGO increase motivation and self-efficacy for writing?</a:t>
            </a:r>
            <a:endParaRPr lang="en-US" sz="1050" i="1" dirty="0"/>
          </a:p>
        </p:txBody>
      </p:sp>
      <p:sp>
        <p:nvSpPr>
          <p:cNvPr id="13" name="Rectangle 12"/>
          <p:cNvSpPr/>
          <p:nvPr/>
        </p:nvSpPr>
        <p:spPr>
          <a:xfrm>
            <a:off x="7482085" y="1457723"/>
            <a:ext cx="1225104" cy="5988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Self-efficacy pre-survey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287352" y="1059292"/>
            <a:ext cx="1346373" cy="398431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4"/>
          </p:cNvCxnSpPr>
          <p:nvPr/>
        </p:nvCxnSpPr>
        <p:spPr>
          <a:xfrm>
            <a:off x="3977963" y="1017434"/>
            <a:ext cx="490467" cy="305873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862829" y="1120001"/>
            <a:ext cx="0" cy="262412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4"/>
          </p:cNvCxnSpPr>
          <p:nvPr/>
        </p:nvCxnSpPr>
        <p:spPr>
          <a:xfrm flipH="1">
            <a:off x="8906812" y="1017434"/>
            <a:ext cx="955722" cy="579546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 Diagonal Corner Rectangle 28"/>
          <p:cNvSpPr/>
          <p:nvPr/>
        </p:nvSpPr>
        <p:spPr>
          <a:xfrm>
            <a:off x="1146216" y="2493651"/>
            <a:ext cx="2975019" cy="1171977"/>
          </a:xfrm>
          <a:prstGeom prst="round2DiagRect">
            <a:avLst/>
          </a:prstGeom>
          <a:solidFill>
            <a:srgbClr val="00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IDEAS strategy and CBGO </a:t>
            </a:r>
          </a:p>
          <a:p>
            <a:pPr algn="ctr"/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Treatment Group</a:t>
            </a:r>
            <a:endParaRPr lang="en-US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Round Diagonal Corner Rectangle 30"/>
          <p:cNvSpPr/>
          <p:nvPr/>
        </p:nvSpPr>
        <p:spPr>
          <a:xfrm>
            <a:off x="7380666" y="2451816"/>
            <a:ext cx="3052293" cy="1171977"/>
          </a:xfrm>
          <a:prstGeom prst="round2DiagRect">
            <a:avLst/>
          </a:prstGeom>
          <a:solidFill>
            <a:srgbClr val="00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Writing Process</a:t>
            </a:r>
          </a:p>
          <a:p>
            <a:pPr algn="ctr"/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Comparison Group </a:t>
            </a:r>
            <a:endParaRPr lang="en-US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2414784" y="3725178"/>
            <a:ext cx="437882" cy="350938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8812099" y="3681755"/>
            <a:ext cx="437882" cy="336454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nip Same Side Corner Rectangle 33"/>
          <p:cNvSpPr/>
          <p:nvPr/>
        </p:nvSpPr>
        <p:spPr>
          <a:xfrm>
            <a:off x="1449674" y="4161477"/>
            <a:ext cx="2368104" cy="953037"/>
          </a:xfrm>
          <a:prstGeom prst="snip2Same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Practice Sessions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Content + CBGO writing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Snip Same Side Corner Rectangle 35"/>
          <p:cNvSpPr/>
          <p:nvPr/>
        </p:nvSpPr>
        <p:spPr>
          <a:xfrm>
            <a:off x="7865502" y="4134133"/>
            <a:ext cx="2331075" cy="953037"/>
          </a:xfrm>
          <a:prstGeom prst="snip2Same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Practice Sessions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Content + Writing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" name="Trapezoid 69"/>
          <p:cNvSpPr/>
          <p:nvPr/>
        </p:nvSpPr>
        <p:spPr>
          <a:xfrm>
            <a:off x="4958900" y="5302859"/>
            <a:ext cx="1765479" cy="146659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Post-test of measures</a:t>
            </a:r>
            <a:endParaRPr lang="en-US" dirty="0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3977961" y="5087170"/>
            <a:ext cx="980939" cy="910354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6747726" y="5114514"/>
            <a:ext cx="957592" cy="883010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ight Arrow 79"/>
          <p:cNvSpPr/>
          <p:nvPr/>
        </p:nvSpPr>
        <p:spPr>
          <a:xfrm rot="8180214">
            <a:off x="4367865" y="2381117"/>
            <a:ext cx="546669" cy="43788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Arrow 80"/>
          <p:cNvSpPr/>
          <p:nvPr/>
        </p:nvSpPr>
        <p:spPr>
          <a:xfrm rot="2833973">
            <a:off x="6474393" y="2376800"/>
            <a:ext cx="546669" cy="43788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52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Boykin</dc:creator>
  <cp:lastModifiedBy>Andrea Boykin</cp:lastModifiedBy>
  <cp:revision>9</cp:revision>
  <dcterms:created xsi:type="dcterms:W3CDTF">2014-07-23T02:40:55Z</dcterms:created>
  <dcterms:modified xsi:type="dcterms:W3CDTF">2014-07-23T03:45:32Z</dcterms:modified>
</cp:coreProperties>
</file>